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678" r:id="rId1"/>
  </p:sldMasterIdLst>
  <p:notesMasterIdLst>
    <p:notesMasterId r:id="rId18"/>
  </p:notesMasterIdLst>
  <p:sldIdLst>
    <p:sldId id="256" r:id="rId2"/>
    <p:sldId id="258" r:id="rId3"/>
    <p:sldId id="259" r:id="rId4"/>
    <p:sldId id="260" r:id="rId5"/>
    <p:sldId id="261" r:id="rId6"/>
    <p:sldId id="268" r:id="rId7"/>
    <p:sldId id="262" r:id="rId8"/>
    <p:sldId id="269" r:id="rId9"/>
    <p:sldId id="263" r:id="rId10"/>
    <p:sldId id="264" r:id="rId11"/>
    <p:sldId id="265" r:id="rId12"/>
    <p:sldId id="266" r:id="rId13"/>
    <p:sldId id="271" r:id="rId14"/>
    <p:sldId id="270" r:id="rId15"/>
    <p:sldId id="267" r:id="rId16"/>
    <p:sldId id="257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4380"/>
    <p:restoredTop sz="80237" autoAdjust="0"/>
  </p:normalViewPr>
  <p:slideViewPr>
    <p:cSldViewPr snapToGrid="0">
      <p:cViewPr varScale="1">
        <p:scale>
          <a:sx n="60" d="100"/>
          <a:sy n="60" d="100"/>
        </p:scale>
        <p:origin x="882" y="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עליונה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fld id="{5B1DADAB-7178-47D0-9023-CF2ECA0E878C}" type="datetimeFigureOut">
              <a:rPr lang="en-US" smtClean="0"/>
              <a:t>5/1/2024</a:t>
            </a:fld>
            <a:endParaRPr lang="en-US"/>
          </a:p>
        </p:txBody>
      </p:sp>
      <p:sp>
        <p:nvSpPr>
          <p:cNvPr id="4" name="מציין מיקום של תמונת שקופית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en-US"/>
          </a:p>
        </p:txBody>
      </p:sp>
      <p:sp>
        <p:nvSpPr>
          <p:cNvPr id="5" name="מציין מיקום של הערות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fld id="{1B84FB9E-6948-474F-B438-32D00851F5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1468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dirty="0"/>
              <a:t>A 3-D combination puzzle, was invented by Hungarian architecture professor "Ernő Rubik".</a:t>
            </a:r>
            <a:r>
              <a:rPr lang="he-IL" dirty="0"/>
              <a:t> -</a:t>
            </a:r>
            <a:endParaRPr lang="en-US" dirty="0"/>
          </a:p>
          <a:p>
            <a:pPr algn="l"/>
            <a:r>
              <a:rPr lang="he-IL" dirty="0"/>
              <a:t> </a:t>
            </a:r>
            <a:r>
              <a:rPr lang="en-US" dirty="0"/>
              <a:t>It usually contains 6 colors, one for each face: white, red, blue, orange, green, and yellow.</a:t>
            </a:r>
            <a:r>
              <a:rPr lang="he-IL" dirty="0"/>
              <a:t> -</a:t>
            </a:r>
            <a:endParaRPr lang="en-US" dirty="0"/>
          </a:p>
          <a:p>
            <a:pPr algn="l"/>
            <a:r>
              <a:rPr lang="en-US" dirty="0"/>
              <a:t>- It is made of 27 smaller cubes, where we can see 3 faces of the corner pieces, 2 faces of the edge pieces, and 1 face of the center pieces.</a:t>
            </a: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84FB9E-6948-474F-B438-32D00851F54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9861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u="sng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Face Rotations:</a:t>
            </a:r>
            <a:endParaRPr lang="en-US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4572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F (Front) - the side currently facing the solver.</a:t>
            </a:r>
          </a:p>
          <a:p>
            <a:pPr marL="4572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B (Back) - the opposite side of the Front.</a:t>
            </a:r>
          </a:p>
          <a:p>
            <a:pPr marL="4572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U (Up) - the side above or on top of the Front side.</a:t>
            </a:r>
          </a:p>
          <a:p>
            <a:pPr marL="4572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D (Down) - the side opposite of the Top, underneath the Cube.</a:t>
            </a:r>
          </a:p>
          <a:p>
            <a:pPr marL="4572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L (Left) - the side directly to the left of the Front.</a:t>
            </a:r>
          </a:p>
          <a:p>
            <a:pPr marL="4572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R (Right) - the side directly to the right of the Front.</a:t>
            </a:r>
          </a:p>
          <a:p>
            <a:pPr marL="4572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u="sng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Slice Turns:</a:t>
            </a:r>
            <a:endParaRPr lang="en-US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4572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M (Middle layer turn) - direction as an L turn, between R and L.</a:t>
            </a:r>
          </a:p>
          <a:p>
            <a:pPr marL="4572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E (Equatorial layer) - direction as a D turn, between U and D.</a:t>
            </a:r>
          </a:p>
          <a:p>
            <a:pPr marL="4572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S (Standing layer) - direction as an F turn, between F and B.</a:t>
            </a:r>
          </a:p>
          <a:p>
            <a:pPr marL="4572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u="sng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Whole Cube Rotations:</a:t>
            </a:r>
            <a:endParaRPr lang="en-US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4572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X - direction along the x-axis.</a:t>
            </a:r>
          </a:p>
          <a:p>
            <a:pPr marL="4572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Y - direction along the y-axis.</a:t>
            </a:r>
          </a:p>
          <a:p>
            <a:pPr marL="457200" marR="0" algn="l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Z - direction along the z-axis.</a:t>
            </a:r>
          </a:p>
          <a:p>
            <a:pPr algn="l">
              <a:buFont typeface="Arial" panose="020B0604020202020204" pitchFamily="34" charset="0"/>
              <a:buNone/>
            </a:pPr>
            <a:endParaRPr lang="en-US" b="0" i="0" dirty="0">
              <a:solidFill>
                <a:srgbClr val="202122"/>
              </a:solidFill>
              <a:effectLst/>
              <a:highlight>
                <a:srgbClr val="FFFFFF"/>
              </a:highlight>
              <a:latin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None/>
            </a:pPr>
            <a:r>
              <a:rPr lang="en-US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Prime symbol ( ′ ) after a letter indicates an anticlockwise face turn , while a letter without it denotes a clockwise turn.</a:t>
            </a:r>
          </a:p>
          <a:p>
            <a:endParaRPr lang="en-US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84FB9E-6948-474F-B438-32D00851F54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7353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dirty="0"/>
              <a:t>Second image – sharp angle</a:t>
            </a:r>
          </a:p>
          <a:p>
            <a:pPr algn="l"/>
            <a:r>
              <a:rPr lang="en-US" dirty="0"/>
              <a:t>Third image – obtuse angle</a:t>
            </a: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84FB9E-6948-474F-B438-32D00851F54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0155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84FB9E-6948-474F-B438-32D00851F54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2958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84FB9E-6948-474F-B438-32D00851F54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3635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In the first image:</a:t>
            </a:r>
          </a:p>
          <a:p>
            <a:pPr marL="285750" marR="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The face oriented upwards becomes our UP face.</a:t>
            </a:r>
          </a:p>
          <a:p>
            <a:pPr marL="285750" marR="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The face oriented to the left becomes our RIGHT face.</a:t>
            </a:r>
          </a:p>
          <a:p>
            <a:pPr marL="285750" marR="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The face oriented to the right becomes our FRONT face.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In the second image:</a:t>
            </a:r>
          </a:p>
          <a:p>
            <a:pPr marL="285750" marR="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The face oriented upwards becomes our DOWN face.</a:t>
            </a:r>
          </a:p>
          <a:p>
            <a:pPr marL="285750" marR="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The face oriented to the left becomes our LEFT face.</a:t>
            </a:r>
          </a:p>
          <a:p>
            <a:pPr marL="285750" marR="0" lvl="0" indent="-285750" algn="l" rtl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The face oriented to the right becomes our BACK face.</a:t>
            </a:r>
          </a:p>
          <a:p>
            <a:endParaRPr lang="en-US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84FB9E-6948-474F-B438-32D00851F54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9460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84FB9E-6948-474F-B438-32D00851F54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8747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84FB9E-6948-474F-B438-32D00851F54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4644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84FB9E-6948-474F-B438-32D00851F54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7464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/>
              <a:t>לחץ כדי לערוך סגנון כותרת משנה של תבנית בסיס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3A6690A8-56A4-4151-A845-75569A90E4B9}" type="datetimeFigureOut">
              <a:rPr lang="en-US" smtClean="0"/>
              <a:t>5/1/2024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C05D842B-0114-4106-A035-04BA3E672A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1657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תמונה פנורמית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690A8-56A4-4151-A845-75569A90E4B9}" type="datetimeFigureOut">
              <a:rPr lang="en-US" smtClean="0"/>
              <a:t>5/1/2024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D842B-0114-4106-A035-04BA3E672A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2550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כותרת ו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3A6690A8-56A4-4151-A845-75569A90E4B9}" type="datetimeFigureOut">
              <a:rPr lang="en-US" smtClean="0"/>
              <a:t>5/1/2024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C05D842B-0114-4106-A035-04BA3E672A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9513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ציטוט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3A6690A8-56A4-4151-A845-75569A90E4B9}" type="datetimeFigureOut">
              <a:rPr lang="en-US" smtClean="0"/>
              <a:t>5/1/2024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C05D842B-0114-4106-A035-04BA3E672AD0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015636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כרטיס ש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3A6690A8-56A4-4151-A845-75569A90E4B9}" type="datetimeFigureOut">
              <a:rPr lang="en-US" smtClean="0"/>
              <a:t>5/1/2024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C05D842B-0114-4106-A035-04BA3E672A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5816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עמודו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690A8-56A4-4151-A845-75569A90E4B9}" type="datetimeFigureOut">
              <a:rPr lang="en-US" smtClean="0"/>
              <a:t>5/1/2024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D842B-0114-4106-A035-04BA3E672A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56828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עמודת 3 תמונו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690A8-56A4-4151-A845-75569A90E4B9}" type="datetimeFigureOut">
              <a:rPr lang="en-US" smtClean="0"/>
              <a:t>5/1/2024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D842B-0114-4106-A035-04BA3E672A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32831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690A8-56A4-4151-A845-75569A90E4B9}" type="datetimeFigureOut">
              <a:rPr lang="en-US" smtClean="0"/>
              <a:t>5/1/2024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D842B-0114-4106-A035-04BA3E672A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1723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3A6690A8-56A4-4151-A845-75569A90E4B9}" type="datetimeFigureOut">
              <a:rPr lang="en-US" smtClean="0"/>
              <a:t>5/1/2024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C05D842B-0114-4106-A035-04BA3E672A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5362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690A8-56A4-4151-A845-75569A90E4B9}" type="datetimeFigureOut">
              <a:rPr lang="en-US" smtClean="0"/>
              <a:t>5/1/2024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D842B-0114-4106-A035-04BA3E672A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7908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3A6690A8-56A4-4151-A845-75569A90E4B9}" type="datetimeFigureOut">
              <a:rPr lang="en-US" smtClean="0"/>
              <a:t>5/1/2024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C05D842B-0114-4106-A035-04BA3E672A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6905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690A8-56A4-4151-A845-75569A90E4B9}" type="datetimeFigureOut">
              <a:rPr lang="en-US" smtClean="0"/>
              <a:t>5/1/2024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D842B-0114-4106-A035-04BA3E672A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0511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690A8-56A4-4151-A845-75569A90E4B9}" type="datetimeFigureOut">
              <a:rPr lang="en-US" smtClean="0"/>
              <a:t>5/1/2024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D842B-0114-4106-A035-04BA3E672A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9280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690A8-56A4-4151-A845-75569A90E4B9}" type="datetimeFigureOut">
              <a:rPr lang="en-US" smtClean="0"/>
              <a:t>5/1/2024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D842B-0114-4106-A035-04BA3E672A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7649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690A8-56A4-4151-A845-75569A90E4B9}" type="datetimeFigureOut">
              <a:rPr lang="en-US" smtClean="0"/>
              <a:t>5/1/2024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D842B-0114-4106-A035-04BA3E672A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3955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690A8-56A4-4151-A845-75569A90E4B9}" type="datetimeFigureOut">
              <a:rPr lang="en-US" smtClean="0"/>
              <a:t>5/1/2024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D842B-0114-4106-A035-04BA3E672A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9683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690A8-56A4-4151-A845-75569A90E4B9}" type="datetimeFigureOut">
              <a:rPr lang="en-US" smtClean="0"/>
              <a:t>5/1/2024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D842B-0114-4106-A035-04BA3E672A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1763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1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6690A8-56A4-4151-A845-75569A90E4B9}" type="datetimeFigureOut">
              <a:rPr lang="en-US" smtClean="0"/>
              <a:t>5/1/2024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5D842B-0114-4106-A035-04BA3E672A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54387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7" Type="http://schemas.openxmlformats.org/officeDocument/2006/relationships/image" Target="../media/image2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eg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7" Type="http://schemas.openxmlformats.org/officeDocument/2006/relationships/image" Target="../media/image3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jpe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jpg"/><Relationship Id="rId4" Type="http://schemas.openxmlformats.org/officeDocument/2006/relationships/image" Target="../media/image32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olvethecube.com/notation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3811A6F4-EDAE-0C79-8AEA-2C8E1B9EDF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9823" y="656657"/>
            <a:ext cx="9448800" cy="1825096"/>
          </a:xfrm>
        </p:spPr>
        <p:txBody>
          <a:bodyPr/>
          <a:lstStyle/>
          <a:p>
            <a:r>
              <a:rPr lang="en-US" b="1" dirty="0"/>
              <a:t>Rubik’s cube</a:t>
            </a:r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390A9442-349E-0B3A-E648-E42E72CAFD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9823" y="3267366"/>
            <a:ext cx="7719711" cy="1058973"/>
          </a:xfrm>
        </p:spPr>
        <p:txBody>
          <a:bodyPr>
            <a:normAutofit lnSpcReduction="10000"/>
          </a:bodyPr>
          <a:lstStyle/>
          <a:p>
            <a:r>
              <a:rPr lang="en-US" sz="1800" dirty="0"/>
              <a:t>Eldor Mouyal</a:t>
            </a:r>
            <a:endParaRPr lang="he-IL" sz="1800" dirty="0"/>
          </a:p>
          <a:p>
            <a:r>
              <a:rPr lang="en-US" sz="1800" dirty="0"/>
              <a:t>Omer Dor</a:t>
            </a:r>
            <a:endParaRPr lang="he-IL" sz="1800" dirty="0"/>
          </a:p>
          <a:p>
            <a:r>
              <a:rPr lang="en-US" dirty="0"/>
              <a:t>Saja Jbareen</a:t>
            </a:r>
            <a:endParaRPr lang="he-IL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80732106-2927-917A-8295-CD7B30907B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5480" y="498143"/>
            <a:ext cx="3996519" cy="3878105"/>
          </a:xfrm>
          <a:prstGeom prst="rect">
            <a:avLst/>
          </a:prstGeom>
        </p:spPr>
      </p:pic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8517C5DE-17D3-6856-18F0-6A2A95F378C1}"/>
              </a:ext>
            </a:extLst>
          </p:cNvPr>
          <p:cNvSpPr txBox="1"/>
          <p:nvPr/>
        </p:nvSpPr>
        <p:spPr>
          <a:xfrm>
            <a:off x="-512859" y="2378461"/>
            <a:ext cx="6146358" cy="4960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kern="100" dirty="0">
                <a:effectLst/>
                <a:latin typeface="+mj-lt"/>
                <a:ea typeface="Aptos" panose="020B0004020202020204" pitchFamily="34" charset="0"/>
                <a:cs typeface="Arial" panose="020B0604020202020204" pitchFamily="34" charset="0"/>
              </a:rPr>
              <a:t>Best Solution In Minimal Effort</a:t>
            </a:r>
          </a:p>
        </p:txBody>
      </p:sp>
    </p:spTree>
    <p:extLst>
      <p:ext uri="{BB962C8B-B14F-4D97-AF65-F5344CB8AC3E}">
        <p14:creationId xmlns:p14="http://schemas.microsoft.com/office/powerpoint/2010/main" val="19210339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6F7C0578-F8D9-7413-0D53-0F07B96FE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0379" y="780276"/>
            <a:ext cx="7005762" cy="1293028"/>
          </a:xfrm>
        </p:spPr>
        <p:txBody>
          <a:bodyPr/>
          <a:lstStyle/>
          <a:p>
            <a:r>
              <a:rPr lang="en-US" sz="4000" dirty="0"/>
              <a:t>Input String Generation</a:t>
            </a:r>
            <a:endParaRPr lang="en-US" dirty="0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BC89F989-4EEE-C5DF-1DD9-31E33CE40E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812898"/>
            <a:ext cx="10820400" cy="4024125"/>
          </a:xfrm>
        </p:spPr>
        <p:txBody>
          <a:bodyPr/>
          <a:lstStyle/>
          <a:p>
            <a:r>
              <a:rPr lang="en-US" dirty="0"/>
              <a:t>The string is constructed as follows: for each face, we identify the color of the middle square.</a:t>
            </a:r>
          </a:p>
          <a:p>
            <a:r>
              <a:rPr lang="en-US" dirty="0"/>
              <a:t>Then, by iterating through all squares on all faces and following the  mappings, we determine the letters in the input string.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9C11788E-E88C-7177-2B3A-5E8D211209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2202"/>
          <a:stretch/>
        </p:blipFill>
        <p:spPr>
          <a:xfrm>
            <a:off x="4945359" y="3622638"/>
            <a:ext cx="6560841" cy="2666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563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E6788084-2E51-29DE-9A30-4A86F8E62F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5795" y="804129"/>
            <a:ext cx="6473024" cy="1293028"/>
          </a:xfrm>
        </p:spPr>
        <p:txBody>
          <a:bodyPr/>
          <a:lstStyle/>
          <a:p>
            <a:r>
              <a:rPr lang="en-US" sz="4000" dirty="0"/>
              <a:t>Cube Solver Execution</a:t>
            </a:r>
            <a:endParaRPr lang="en-US" dirty="0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6A3F3FE2-EF35-2CC0-530D-172D96CF4E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For solving the cube, we utilized a Python package that implements Kociemba' s Algorithm, a renowned method for solving Rubik’s Cube. </a:t>
            </a:r>
          </a:p>
          <a:p>
            <a:pPr marL="0" indent="0">
              <a:buNone/>
            </a:pPr>
            <a:r>
              <a:rPr lang="en-US" dirty="0"/>
              <a:t>This algorithm is divided into two phases.</a:t>
            </a:r>
          </a:p>
          <a:p>
            <a:pPr marL="0" indent="0">
              <a:buNone/>
            </a:pPr>
            <a:r>
              <a:rPr lang="en-US" dirty="0"/>
              <a:t>The first phase concentrates on independently solving the cube's corners and edges, while the second phase manipulates the cube's remaining pieces to achieve the final solved state.</a:t>
            </a:r>
          </a:p>
        </p:txBody>
      </p:sp>
      <p:pic>
        <p:nvPicPr>
          <p:cNvPr id="1030" name="Picture 6" descr="645 Rubik's Cube Black Background Images, Stock Photos, 3D objects, &amp;  Vectors | Shutterstock">
            <a:extLst>
              <a:ext uri="{FF2B5EF4-FFF2-40B4-BE49-F238E27FC236}">
                <a16:creationId xmlns:a16="http://schemas.microsoft.com/office/drawing/2014/main" id="{E0BCA363-C5DD-8363-22A8-8DC9820D88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04" t="1627" r="16713" b="12211"/>
          <a:stretch/>
        </p:blipFill>
        <p:spPr bwMode="auto">
          <a:xfrm>
            <a:off x="9358685" y="4118776"/>
            <a:ext cx="2480808" cy="2297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8568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550C55C0-5EC7-E962-048A-E8DE523B02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8692" y="724617"/>
            <a:ext cx="2123661" cy="1293028"/>
          </a:xfrm>
        </p:spPr>
        <p:txBody>
          <a:bodyPr/>
          <a:lstStyle/>
          <a:p>
            <a:r>
              <a:rPr lang="en-US" dirty="0"/>
              <a:t>Result</a:t>
            </a:r>
          </a:p>
        </p:txBody>
      </p:sp>
      <p:pic>
        <p:nvPicPr>
          <p:cNvPr id="4" name="מציין מיקום תוכן 3">
            <a:extLst>
              <a:ext uri="{FF2B5EF4-FFF2-40B4-BE49-F238E27FC236}">
                <a16:creationId xmlns:a16="http://schemas.microsoft.com/office/drawing/2014/main" id="{C2BFAED5-EB95-3DCF-8D31-E8BC224273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8975" y="1733588"/>
            <a:ext cx="2631067" cy="2750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תמונה 4">
            <a:extLst>
              <a:ext uri="{FF2B5EF4-FFF2-40B4-BE49-F238E27FC236}">
                <a16:creationId xmlns:a16="http://schemas.microsoft.com/office/drawing/2014/main" id="{939733BF-0432-05BC-9320-4D2BA9C8104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7911" y="1733588"/>
            <a:ext cx="2661189" cy="2673861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תמונה 5">
            <a:extLst>
              <a:ext uri="{FF2B5EF4-FFF2-40B4-BE49-F238E27FC236}">
                <a16:creationId xmlns:a16="http://schemas.microsoft.com/office/drawing/2014/main" id="{F0B90C1C-1FF2-D313-E973-F56973ADB1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8054" y="4854574"/>
            <a:ext cx="8653034" cy="423407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תמונה 6">
            <a:extLst>
              <a:ext uri="{FF2B5EF4-FFF2-40B4-BE49-F238E27FC236}">
                <a16:creationId xmlns:a16="http://schemas.microsoft.com/office/drawing/2014/main" id="{DA79A198-42F3-0633-065D-1C5E5384D83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035"/>
          <a:stretch/>
        </p:blipFill>
        <p:spPr bwMode="auto">
          <a:xfrm>
            <a:off x="3148054" y="5493507"/>
            <a:ext cx="8382395" cy="35016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תמונה 7">
            <a:extLst>
              <a:ext uri="{FF2B5EF4-FFF2-40B4-BE49-F238E27FC236}">
                <a16:creationId xmlns:a16="http://schemas.microsoft.com/office/drawing/2014/main" id="{289BFE21-BB04-05A3-E61C-7ED62DE23F5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060"/>
          <a:stretch/>
        </p:blipFill>
        <p:spPr bwMode="auto">
          <a:xfrm>
            <a:off x="3085183" y="6059195"/>
            <a:ext cx="8954339" cy="423407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תיבת טקסט 8">
            <a:extLst>
              <a:ext uri="{FF2B5EF4-FFF2-40B4-BE49-F238E27FC236}">
                <a16:creationId xmlns:a16="http://schemas.microsoft.com/office/drawing/2014/main" id="{2EF48F04-BBF5-308C-61F6-F90C6C4575E0}"/>
              </a:ext>
            </a:extLst>
          </p:cNvPr>
          <p:cNvSpPr txBox="1"/>
          <p:nvPr/>
        </p:nvSpPr>
        <p:spPr>
          <a:xfrm>
            <a:off x="1431312" y="4835444"/>
            <a:ext cx="16538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UP</a:t>
            </a:r>
            <a:endParaRPr lang="en-US" b="1" dirty="0"/>
          </a:p>
        </p:txBody>
      </p:sp>
      <p:sp>
        <p:nvSpPr>
          <p:cNvPr id="10" name="תיבת טקסט 9">
            <a:extLst>
              <a:ext uri="{FF2B5EF4-FFF2-40B4-BE49-F238E27FC236}">
                <a16:creationId xmlns:a16="http://schemas.microsoft.com/office/drawing/2014/main" id="{F06163CB-1BDE-5829-0F31-F67ABA844E1C}"/>
              </a:ext>
            </a:extLst>
          </p:cNvPr>
          <p:cNvSpPr txBox="1"/>
          <p:nvPr/>
        </p:nvSpPr>
        <p:spPr>
          <a:xfrm>
            <a:off x="1399213" y="5396132"/>
            <a:ext cx="16538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RIGHT</a:t>
            </a:r>
            <a:endParaRPr lang="en-US" b="1" dirty="0"/>
          </a:p>
        </p:txBody>
      </p:sp>
      <p:sp>
        <p:nvSpPr>
          <p:cNvPr id="11" name="תיבת טקסט 10">
            <a:extLst>
              <a:ext uri="{FF2B5EF4-FFF2-40B4-BE49-F238E27FC236}">
                <a16:creationId xmlns:a16="http://schemas.microsoft.com/office/drawing/2014/main" id="{EDFCE1D4-7D7B-FD10-9D98-0BC0C0E72765}"/>
              </a:ext>
            </a:extLst>
          </p:cNvPr>
          <p:cNvSpPr txBox="1"/>
          <p:nvPr/>
        </p:nvSpPr>
        <p:spPr>
          <a:xfrm>
            <a:off x="1431311" y="5957008"/>
            <a:ext cx="16538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FRONT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264887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550C55C0-5EC7-E962-048A-E8DE523B02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8692" y="724617"/>
            <a:ext cx="2123661" cy="1293028"/>
          </a:xfrm>
        </p:spPr>
        <p:txBody>
          <a:bodyPr/>
          <a:lstStyle/>
          <a:p>
            <a:r>
              <a:rPr lang="en-US" dirty="0"/>
              <a:t>Result</a:t>
            </a:r>
          </a:p>
        </p:txBody>
      </p:sp>
      <p:sp>
        <p:nvSpPr>
          <p:cNvPr id="9" name="תיבת טקסט 8">
            <a:extLst>
              <a:ext uri="{FF2B5EF4-FFF2-40B4-BE49-F238E27FC236}">
                <a16:creationId xmlns:a16="http://schemas.microsoft.com/office/drawing/2014/main" id="{2EF48F04-BBF5-308C-61F6-F90C6C4575E0}"/>
              </a:ext>
            </a:extLst>
          </p:cNvPr>
          <p:cNvSpPr txBox="1"/>
          <p:nvPr/>
        </p:nvSpPr>
        <p:spPr>
          <a:xfrm>
            <a:off x="1431312" y="4835444"/>
            <a:ext cx="16538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DOWN</a:t>
            </a:r>
            <a:endParaRPr lang="en-US" b="1" dirty="0"/>
          </a:p>
        </p:txBody>
      </p:sp>
      <p:sp>
        <p:nvSpPr>
          <p:cNvPr id="10" name="תיבת טקסט 9">
            <a:extLst>
              <a:ext uri="{FF2B5EF4-FFF2-40B4-BE49-F238E27FC236}">
                <a16:creationId xmlns:a16="http://schemas.microsoft.com/office/drawing/2014/main" id="{F06163CB-1BDE-5829-0F31-F67ABA844E1C}"/>
              </a:ext>
            </a:extLst>
          </p:cNvPr>
          <p:cNvSpPr txBox="1"/>
          <p:nvPr/>
        </p:nvSpPr>
        <p:spPr>
          <a:xfrm>
            <a:off x="1431311" y="5396132"/>
            <a:ext cx="16538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LEFT</a:t>
            </a:r>
            <a:endParaRPr lang="en-US" b="1" dirty="0"/>
          </a:p>
        </p:txBody>
      </p:sp>
      <p:sp>
        <p:nvSpPr>
          <p:cNvPr id="11" name="תיבת טקסט 10">
            <a:extLst>
              <a:ext uri="{FF2B5EF4-FFF2-40B4-BE49-F238E27FC236}">
                <a16:creationId xmlns:a16="http://schemas.microsoft.com/office/drawing/2014/main" id="{EDFCE1D4-7D7B-FD10-9D98-0BC0C0E72765}"/>
              </a:ext>
            </a:extLst>
          </p:cNvPr>
          <p:cNvSpPr txBox="1"/>
          <p:nvPr/>
        </p:nvSpPr>
        <p:spPr>
          <a:xfrm>
            <a:off x="1431310" y="5938603"/>
            <a:ext cx="16538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BACK</a:t>
            </a:r>
            <a:endParaRPr lang="en-US" b="1" dirty="0"/>
          </a:p>
        </p:txBody>
      </p:sp>
      <p:pic>
        <p:nvPicPr>
          <p:cNvPr id="13" name="תמונה 12" descr="תמונה שמכילה קובייה, פזל מכני, קובייה הונגרית, פזל&#10;&#10;התיאור נוצר באופן אוטומטי">
            <a:extLst>
              <a:ext uri="{FF2B5EF4-FFF2-40B4-BE49-F238E27FC236}">
                <a16:creationId xmlns:a16="http://schemas.microsoft.com/office/drawing/2014/main" id="{1F157578-B57F-D893-73D0-7C45C4FD97C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3617" y="1700055"/>
            <a:ext cx="2428626" cy="26019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תמונה 13">
            <a:extLst>
              <a:ext uri="{FF2B5EF4-FFF2-40B4-BE49-F238E27FC236}">
                <a16:creationId xmlns:a16="http://schemas.microsoft.com/office/drawing/2014/main" id="{D43FFD42-649A-49F7-5E24-C332893F2D5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0194" y="1700056"/>
            <a:ext cx="2601968" cy="2601968"/>
          </a:xfrm>
          <a:prstGeom prst="rect">
            <a:avLst/>
          </a:prstGeom>
        </p:spPr>
      </p:pic>
      <p:pic>
        <p:nvPicPr>
          <p:cNvPr id="15" name="תמונה 14">
            <a:extLst>
              <a:ext uri="{FF2B5EF4-FFF2-40B4-BE49-F238E27FC236}">
                <a16:creationId xmlns:a16="http://schemas.microsoft.com/office/drawing/2014/main" id="{F0462A38-1EC5-5E52-C31A-2869F3D621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978" y="4887612"/>
            <a:ext cx="8382431" cy="357328"/>
          </a:xfrm>
          <a:prstGeom prst="rect">
            <a:avLst/>
          </a:prstGeom>
        </p:spPr>
      </p:pic>
      <p:pic>
        <p:nvPicPr>
          <p:cNvPr id="16" name="תמונה 15">
            <a:extLst>
              <a:ext uri="{FF2B5EF4-FFF2-40B4-BE49-F238E27FC236}">
                <a16:creationId xmlns:a16="http://schemas.microsoft.com/office/drawing/2014/main" id="{6475DDAF-D184-2086-03BB-DC44419A218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978" y="5396132"/>
            <a:ext cx="8127339" cy="4115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תמונה 16">
            <a:extLst>
              <a:ext uri="{FF2B5EF4-FFF2-40B4-BE49-F238E27FC236}">
                <a16:creationId xmlns:a16="http://schemas.microsoft.com/office/drawing/2014/main" id="{7C4EF2A3-3BC8-EB82-AC33-2223F475D36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50" b="22785"/>
          <a:stretch/>
        </p:blipFill>
        <p:spPr bwMode="auto">
          <a:xfrm>
            <a:off x="3238978" y="6079572"/>
            <a:ext cx="7789481" cy="276833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649895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תמונה 3">
            <a:extLst>
              <a:ext uri="{FF2B5EF4-FFF2-40B4-BE49-F238E27FC236}">
                <a16:creationId xmlns:a16="http://schemas.microsoft.com/office/drawing/2014/main" id="{3B910516-973D-B426-A8DC-550CA5A668B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279" r="4712" b="12831"/>
          <a:stretch/>
        </p:blipFill>
        <p:spPr bwMode="auto">
          <a:xfrm>
            <a:off x="427190" y="1937716"/>
            <a:ext cx="11535840" cy="89294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" name="תמונה 1">
            <a:extLst>
              <a:ext uri="{FF2B5EF4-FFF2-40B4-BE49-F238E27FC236}">
                <a16:creationId xmlns:a16="http://schemas.microsoft.com/office/drawing/2014/main" id="{AA0BD72A-0533-F98B-2721-960626F0D0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7134" y="3032167"/>
            <a:ext cx="3124724" cy="3413493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תמונה 5" descr="תמונה שמכילה פזל מכני, קובייה הונגרית, קובייה, פזל&#10;&#10;התיאור נוצר באופן אוטומטי">
            <a:extLst>
              <a:ext uri="{FF2B5EF4-FFF2-40B4-BE49-F238E27FC236}">
                <a16:creationId xmlns:a16="http://schemas.microsoft.com/office/drawing/2014/main" id="{A71A393F-46FA-5F73-5017-5B85CC07C4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3801" y="3032167"/>
            <a:ext cx="3298781" cy="3508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394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18473B51-88E3-E33A-F9C6-F62869FC72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3005" y="796178"/>
            <a:ext cx="8610600" cy="1293028"/>
          </a:xfrm>
        </p:spPr>
        <p:txBody>
          <a:bodyPr/>
          <a:lstStyle/>
          <a:p>
            <a:r>
              <a:rPr lang="en-US" dirty="0"/>
              <a:t>Points for improvement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03B1E3AC-BD58-7B02-1D93-6D0D8616FF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Ensure robust handling of images with shadows.</a:t>
            </a:r>
          </a:p>
          <a:p>
            <a:r>
              <a:rPr lang="en-US" dirty="0"/>
              <a:t>Accommodate images with rectangular shapes.</a:t>
            </a:r>
          </a:p>
          <a:p>
            <a:r>
              <a:rPr lang="en-US" dirty="0"/>
              <a:t>Handle cubes where the base color is not black.</a:t>
            </a:r>
          </a:p>
          <a:p>
            <a:r>
              <a:rPr lang="en-US" dirty="0"/>
              <a:t>If the preprocessing of the images is not performed effectively, the squares on the faces of the cube may not be properly identified.</a:t>
            </a:r>
          </a:p>
          <a:p>
            <a:r>
              <a:rPr lang="en-US" dirty="0"/>
              <a:t>Develop a method for finding a consistent threshold that is suitable for various images.</a:t>
            </a:r>
          </a:p>
          <a:p>
            <a:r>
              <a:rPr lang="en-US" dirty="0"/>
              <a:t>Improve the accuracy of the lines representing the faces of the cube.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46316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66CE488E-A0CA-540A-5058-ABCF40B374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56513" y="1791951"/>
            <a:ext cx="5410200" cy="101266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6000" dirty="0"/>
              <a:t>THANK YOU!</a:t>
            </a:r>
          </a:p>
        </p:txBody>
      </p:sp>
      <p:pic>
        <p:nvPicPr>
          <p:cNvPr id="2050" name="Picture 2" descr="How to solve a Rubik's cube in under five seconds | MyGaming">
            <a:extLst>
              <a:ext uri="{FF2B5EF4-FFF2-40B4-BE49-F238E27FC236}">
                <a16:creationId xmlns:a16="http://schemas.microsoft.com/office/drawing/2014/main" id="{2C0638B6-CFF8-F29D-5002-EDF74750AA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9863" y="2735845"/>
            <a:ext cx="6918318" cy="3874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8874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D8596652-74BB-04C2-60DE-8C0EDD391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1485" y="468985"/>
            <a:ext cx="6751948" cy="1293028"/>
          </a:xfrm>
        </p:spPr>
        <p:txBody>
          <a:bodyPr>
            <a:normAutofit/>
          </a:bodyPr>
          <a:lstStyle/>
          <a:p>
            <a:r>
              <a:rPr lang="en-US" dirty="0"/>
              <a:t>A little about the cube..</a:t>
            </a:r>
          </a:p>
        </p:txBody>
      </p:sp>
      <p:sp>
        <p:nvSpPr>
          <p:cNvPr id="8" name="AutoShape 5" descr="Rubik's Cube Rubik S In A Black Background Backgrounds | JPG Free Download  - Pikbest">
            <a:extLst>
              <a:ext uri="{FF2B5EF4-FFF2-40B4-BE49-F238E27FC236}">
                <a16:creationId xmlns:a16="http://schemas.microsoft.com/office/drawing/2014/main" id="{DE49AC06-5593-2C63-04BC-19DB79FA03D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4F103B49-CD1D-268A-ECF0-BAECE84668E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562"/>
          <a:stretch/>
        </p:blipFill>
        <p:spPr>
          <a:xfrm>
            <a:off x="6659786" y="1773277"/>
            <a:ext cx="4662871" cy="4175557"/>
          </a:xfrm>
          <a:prstGeom prst="rect">
            <a:avLst/>
          </a:prstGeom>
        </p:spPr>
      </p:pic>
      <p:pic>
        <p:nvPicPr>
          <p:cNvPr id="7" name="תמונה 6">
            <a:extLst>
              <a:ext uri="{FF2B5EF4-FFF2-40B4-BE49-F238E27FC236}">
                <a16:creationId xmlns:a16="http://schemas.microsoft.com/office/drawing/2014/main" id="{71EEE10C-741C-C5BC-B559-5EFF1F4847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9551" y="1641444"/>
            <a:ext cx="4648849" cy="4182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797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00F8E2D3-4667-8933-A943-A0D17B5F0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9729" y="365230"/>
            <a:ext cx="8610600" cy="1293028"/>
          </a:xfrm>
        </p:spPr>
        <p:txBody>
          <a:bodyPr/>
          <a:lstStyle/>
          <a:p>
            <a:pPr algn="l"/>
            <a:r>
              <a:rPr lang="en-US" dirty="0"/>
              <a:t>Notations Of Solution</a:t>
            </a:r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9BDFED9F-7855-92A3-2435-5C6288162C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https://solvethecube.com/notation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84933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1F7FACE8-D93C-C24A-3DC7-F445595A2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3259" y="748470"/>
            <a:ext cx="3713922" cy="1293028"/>
          </a:xfrm>
        </p:spPr>
        <p:txBody>
          <a:bodyPr/>
          <a:lstStyle/>
          <a:p>
            <a:r>
              <a:rPr lang="en-US" dirty="0"/>
              <a:t>The problem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AB0BAB7E-3946-0166-4C56-D67F1EEF6B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843761"/>
            <a:ext cx="10820400" cy="1884459"/>
          </a:xfrm>
        </p:spPr>
        <p:txBody>
          <a:bodyPr/>
          <a:lstStyle/>
          <a:p>
            <a:r>
              <a:rPr lang="en-US" dirty="0"/>
              <a:t>You don’t know where to start solving the cube.</a:t>
            </a:r>
          </a:p>
          <a:p>
            <a:r>
              <a:rPr lang="en-US" dirty="0"/>
              <a:t>You want the solution as quickly as possible.</a:t>
            </a:r>
          </a:p>
          <a:p>
            <a:r>
              <a:rPr lang="en-US" dirty="0"/>
              <a:t>You want the solution with minimal effort.</a:t>
            </a:r>
          </a:p>
          <a:p>
            <a:r>
              <a:rPr lang="en-US" dirty="0"/>
              <a:t>You want to impress your friend with a nice program.</a:t>
            </a:r>
          </a:p>
        </p:txBody>
      </p:sp>
      <p:pic>
        <p:nvPicPr>
          <p:cNvPr id="1026" name="Picture 2" descr="😢 Crying Face Emoji">
            <a:extLst>
              <a:ext uri="{FF2B5EF4-FFF2-40B4-BE49-F238E27FC236}">
                <a16:creationId xmlns:a16="http://schemas.microsoft.com/office/drawing/2014/main" id="{87887C3D-C4A8-207E-B2FF-3408198FBC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4671" y="3057939"/>
            <a:ext cx="3029447" cy="3029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91713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8143B1A1-2928-32F7-DF43-E0AD3B9F2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0700" y="812081"/>
            <a:ext cx="8610600" cy="1293028"/>
          </a:xfrm>
        </p:spPr>
        <p:txBody>
          <a:bodyPr/>
          <a:lstStyle/>
          <a:p>
            <a:pPr algn="ctr"/>
            <a:r>
              <a:rPr lang="en-US" dirty="0"/>
              <a:t>OUR METHOD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B8B2F95F-D0B6-714A-9C66-9D2B6B1BB9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194561"/>
            <a:ext cx="2971800" cy="54864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6 main steps :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מציין מיקום תוכן 2">
            <a:extLst>
              <a:ext uri="{FF2B5EF4-FFF2-40B4-BE49-F238E27FC236}">
                <a16:creationId xmlns:a16="http://schemas.microsoft.com/office/drawing/2014/main" id="{1518981B-958B-8FAE-F32F-D42BB79729E8}"/>
              </a:ext>
            </a:extLst>
          </p:cNvPr>
          <p:cNvSpPr txBox="1">
            <a:spLocks/>
          </p:cNvSpPr>
          <p:nvPr/>
        </p:nvSpPr>
        <p:spPr>
          <a:xfrm>
            <a:off x="685799" y="2743200"/>
            <a:ext cx="5062993" cy="28545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US" sz="2400" dirty="0"/>
              <a:t>Edge Detection.</a:t>
            </a: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US" sz="2400" dirty="0"/>
              <a:t>Line Detection.</a:t>
            </a: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US" sz="2400" dirty="0"/>
              <a:t>Line Filtering.</a:t>
            </a: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US" sz="2400" dirty="0"/>
              <a:t>Color Identification.</a:t>
            </a: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US" sz="2400" dirty="0"/>
              <a:t>Input String Generation.</a:t>
            </a: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US" sz="2400" dirty="0"/>
              <a:t>Cube Solver Execution.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400" dirty="0"/>
          </a:p>
        </p:txBody>
      </p:sp>
      <p:pic>
        <p:nvPicPr>
          <p:cNvPr id="6" name="תמונה 5">
            <a:extLst>
              <a:ext uri="{FF2B5EF4-FFF2-40B4-BE49-F238E27FC236}">
                <a16:creationId xmlns:a16="http://schemas.microsoft.com/office/drawing/2014/main" id="{67074311-94A0-C30C-272A-59F7536A6D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5118" y="2105109"/>
            <a:ext cx="4094315" cy="3928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752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08F8E1D0-17EE-2C7B-30F5-8052D7AC43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9002" y="764373"/>
            <a:ext cx="9057198" cy="1293028"/>
          </a:xfrm>
        </p:spPr>
        <p:txBody>
          <a:bodyPr/>
          <a:lstStyle/>
          <a:p>
            <a:r>
              <a:rPr lang="en-US" dirty="0"/>
              <a:t>classification of contour lines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B1F5F4DD-9037-192C-06EE-4ECE792DF3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Contour lines are divided into three groups, according to their angle relative to y axis :</a:t>
            </a:r>
          </a:p>
          <a:p>
            <a:pPr marL="0" indent="0">
              <a:buNone/>
            </a:pPr>
            <a:r>
              <a:rPr lang="en-US" dirty="0"/>
              <a:t>1.   Lines forming vertical angles (approximately 0 degrees)</a:t>
            </a:r>
          </a:p>
          <a:p>
            <a:pPr marL="0" indent="0">
              <a:buNone/>
            </a:pPr>
            <a:r>
              <a:rPr lang="en-US" dirty="0"/>
              <a:t>2.   Lines forming sharp angles (approximately 60 degrees)</a:t>
            </a:r>
          </a:p>
          <a:p>
            <a:pPr marL="457200" indent="-457200">
              <a:buAutoNum type="arabicPeriod" startAt="3"/>
            </a:pPr>
            <a:r>
              <a:rPr lang="en-US" dirty="0"/>
              <a:t>Lines forming obtuse angles (approximately 110 degrees)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F22DF2C2-4D43-08F3-2637-73DB5957304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1630" y="4295905"/>
            <a:ext cx="1865630" cy="1922780"/>
          </a:xfrm>
          <a:prstGeom prst="rect">
            <a:avLst/>
          </a:prstGeom>
        </p:spPr>
      </p:pic>
      <p:pic>
        <p:nvPicPr>
          <p:cNvPr id="5" name="תמונה 4">
            <a:extLst>
              <a:ext uri="{FF2B5EF4-FFF2-40B4-BE49-F238E27FC236}">
                <a16:creationId xmlns:a16="http://schemas.microsoft.com/office/drawing/2014/main" id="{7CD23921-CE5C-224A-43D3-B3FFE3DD0CD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6871" y="4290190"/>
            <a:ext cx="1831975" cy="1928495"/>
          </a:xfrm>
          <a:prstGeom prst="rect">
            <a:avLst/>
          </a:prstGeom>
        </p:spPr>
      </p:pic>
      <p:pic>
        <p:nvPicPr>
          <p:cNvPr id="6" name="תמונה 5">
            <a:extLst>
              <a:ext uri="{FF2B5EF4-FFF2-40B4-BE49-F238E27FC236}">
                <a16:creationId xmlns:a16="http://schemas.microsoft.com/office/drawing/2014/main" id="{5BAC9276-3357-093E-C2FB-11AF75D8FC4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8458" y="4290190"/>
            <a:ext cx="1851660" cy="1950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7324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B3A0EA96-C24D-5830-40DE-AF21F7697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2688" y="772325"/>
            <a:ext cx="4063779" cy="1293028"/>
          </a:xfrm>
        </p:spPr>
        <p:txBody>
          <a:bodyPr/>
          <a:lstStyle/>
          <a:p>
            <a:r>
              <a:rPr lang="en-US" dirty="0"/>
              <a:t>Line detection</a:t>
            </a:r>
          </a:p>
        </p:txBody>
      </p:sp>
      <p:sp>
        <p:nvSpPr>
          <p:cNvPr id="6" name="AutoShape 6" descr="Rubik's cube on black background. 1920x1080 full hd , Cubo de Rubik o Rubic">
            <a:extLst>
              <a:ext uri="{FF2B5EF4-FFF2-40B4-BE49-F238E27FC236}">
                <a16:creationId xmlns:a16="http://schemas.microsoft.com/office/drawing/2014/main" id="{B55FE318-A03E-6528-40ED-A6088D5761AA}"/>
              </a:ext>
            </a:extLst>
          </p:cNvPr>
          <p:cNvSpPr>
            <a:spLocks noGrp="1" noChangeAspect="1" noChangeArrowheads="1"/>
          </p:cNvSpPr>
          <p:nvPr>
            <p:ph idx="1"/>
          </p:nvPr>
        </p:nvSpPr>
        <p:spPr bwMode="auto">
          <a:xfrm>
            <a:off x="685800" y="2194560"/>
            <a:ext cx="11201400" cy="402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dirty="0"/>
              <a:t>We read the images in grayscale (for this step only!)</a:t>
            </a:r>
          </a:p>
          <a:p>
            <a:r>
              <a:rPr lang="en-US" dirty="0"/>
              <a:t>We experimented to determine the optimal thresholds for the Canny Edge Detector and Hough Line Transform</a:t>
            </a:r>
          </a:p>
          <a:p>
            <a:r>
              <a:rPr lang="en-US" dirty="0"/>
              <a:t>We applied the Canny Edge Detector to detect edges in each image</a:t>
            </a:r>
          </a:p>
          <a:p>
            <a:r>
              <a:rPr lang="en-US" dirty="0"/>
              <a:t>We utilized the Hough Line Transform to identify lines in the edge-detected images for finding every group of lines.</a:t>
            </a:r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B821996B-38D3-CD23-F833-1A6A2D1B3F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6504" y="4565272"/>
            <a:ext cx="2139991" cy="2029801"/>
          </a:xfrm>
          <a:prstGeom prst="rect">
            <a:avLst/>
          </a:prstGeom>
        </p:spPr>
      </p:pic>
      <p:pic>
        <p:nvPicPr>
          <p:cNvPr id="5" name="תמונה 4">
            <a:extLst>
              <a:ext uri="{FF2B5EF4-FFF2-40B4-BE49-F238E27FC236}">
                <a16:creationId xmlns:a16="http://schemas.microsoft.com/office/drawing/2014/main" id="{ECCBEBB2-4372-FE63-C78E-C6D1BF7CD50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1120" y="4206622"/>
            <a:ext cx="2423488" cy="2442540"/>
          </a:xfrm>
          <a:prstGeom prst="rect">
            <a:avLst/>
          </a:prstGeom>
        </p:spPr>
      </p:pic>
      <p:pic>
        <p:nvPicPr>
          <p:cNvPr id="7" name="תמונה 6">
            <a:extLst>
              <a:ext uri="{FF2B5EF4-FFF2-40B4-BE49-F238E27FC236}">
                <a16:creationId xmlns:a16="http://schemas.microsoft.com/office/drawing/2014/main" id="{EC17F72E-FDC2-8337-D196-DA43346C2E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254" y="4565272"/>
            <a:ext cx="2115493" cy="2029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716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B0DCC89B-A648-87F8-A315-20D6F5C7F0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CLUSTERING LINES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3AD8CB96-F35D-F663-0447-C03DFBDFA5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868557"/>
            <a:ext cx="10820400" cy="163001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We applied initial filtering to the group of lines obtained from the Hough Line Transform based on the parameters specific to each line.</a:t>
            </a:r>
          </a:p>
          <a:p>
            <a:r>
              <a:rPr lang="en-US" dirty="0"/>
              <a:t>Following the first filtering process, we employed another filtering process based on the distances between lines to select lines that best represent the faces of the cube.</a:t>
            </a:r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AE92D190-2B91-3EF0-3B40-62CFEA287BA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031" y="3498574"/>
            <a:ext cx="2574812" cy="2595053"/>
          </a:xfrm>
          <a:prstGeom prst="rect">
            <a:avLst/>
          </a:prstGeom>
        </p:spPr>
      </p:pic>
      <p:pic>
        <p:nvPicPr>
          <p:cNvPr id="7" name="תמונה 6">
            <a:extLst>
              <a:ext uri="{FF2B5EF4-FFF2-40B4-BE49-F238E27FC236}">
                <a16:creationId xmlns:a16="http://schemas.microsoft.com/office/drawing/2014/main" id="{6B5EEF56-5703-9AF9-DD73-650C5C04814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1873" y="3428992"/>
            <a:ext cx="2583768" cy="2664635"/>
          </a:xfrm>
          <a:prstGeom prst="rect">
            <a:avLst/>
          </a:prstGeom>
        </p:spPr>
      </p:pic>
      <p:pic>
        <p:nvPicPr>
          <p:cNvPr id="8" name="תמונה 7">
            <a:extLst>
              <a:ext uri="{FF2B5EF4-FFF2-40B4-BE49-F238E27FC236}">
                <a16:creationId xmlns:a16="http://schemas.microsoft.com/office/drawing/2014/main" id="{F54B0ACA-E085-632C-0BFB-6DA713FC3B7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168" y="3498574"/>
            <a:ext cx="2601765" cy="2595053"/>
          </a:xfrm>
          <a:prstGeom prst="rect">
            <a:avLst/>
          </a:prstGeom>
        </p:spPr>
      </p:pic>
      <p:pic>
        <p:nvPicPr>
          <p:cNvPr id="9" name="תמונה 8">
            <a:extLst>
              <a:ext uri="{FF2B5EF4-FFF2-40B4-BE49-F238E27FC236}">
                <a16:creationId xmlns:a16="http://schemas.microsoft.com/office/drawing/2014/main" id="{3EED2031-4B14-E762-1870-2DA61375253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3460" y="3428991"/>
            <a:ext cx="2574812" cy="2627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036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0F34E559-E043-BC72-091D-E9DC8D87A4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0580" y="756422"/>
            <a:ext cx="5987995" cy="1293028"/>
          </a:xfrm>
        </p:spPr>
        <p:txBody>
          <a:bodyPr/>
          <a:lstStyle/>
          <a:p>
            <a:r>
              <a:rPr lang="en-US" sz="4000" dirty="0"/>
              <a:t>Color Identification</a:t>
            </a:r>
            <a:endParaRPr lang="en-US" dirty="0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4FA8C95A-D32A-DB15-5930-71E6FAF751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calculated the crossing points of the contour lines. </a:t>
            </a:r>
          </a:p>
          <a:p>
            <a:r>
              <a:rPr lang="en-US" dirty="0"/>
              <a:t>We obtained the ROI (Region of Interest) for every square on the cube (and rhombus in the image). </a:t>
            </a:r>
          </a:p>
          <a:p>
            <a:r>
              <a:rPr lang="en-US" dirty="0"/>
              <a:t>We converted it to HSV color space and counted the pixels for every color of the cube in the ROI to determine the most common color within it. </a:t>
            </a:r>
          </a:p>
          <a:p>
            <a:r>
              <a:rPr lang="en-US" dirty="0"/>
              <a:t>We repeated this process for every square on the faces of the cube.</a:t>
            </a:r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EA65FFDC-F102-52C1-DED6-90D28A9D30D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6191" y="4624553"/>
            <a:ext cx="1801495" cy="182308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תמונה 4">
            <a:extLst>
              <a:ext uri="{FF2B5EF4-FFF2-40B4-BE49-F238E27FC236}">
                <a16:creationId xmlns:a16="http://schemas.microsoft.com/office/drawing/2014/main" id="{B0CC50D6-A902-AE74-395E-425B2313007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05" r="14391" b="19957"/>
          <a:stretch/>
        </p:blipFill>
        <p:spPr bwMode="auto">
          <a:xfrm>
            <a:off x="5082292" y="4624553"/>
            <a:ext cx="1741170" cy="185991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תמונה 5">
            <a:extLst>
              <a:ext uri="{FF2B5EF4-FFF2-40B4-BE49-F238E27FC236}">
                <a16:creationId xmlns:a16="http://schemas.microsoft.com/office/drawing/2014/main" id="{11509F62-A3B8-C2FB-423A-D1025FE8B57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5910" y="4714516"/>
            <a:ext cx="2819473" cy="173312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52002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שובל אדים">
  <a:themeElements>
    <a:clrScheme name="שובל אדים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01D17D"/>
      </a:accent1>
      <a:accent2>
        <a:srgbClr val="84C72A"/>
      </a:accent2>
      <a:accent3>
        <a:srgbClr val="E1D126"/>
      </a:accent3>
      <a:accent4>
        <a:srgbClr val="E29932"/>
      </a:accent4>
      <a:accent5>
        <a:srgbClr val="E56526"/>
      </a:accent5>
      <a:accent6>
        <a:srgbClr val="D63731"/>
      </a:accent6>
      <a:hlink>
        <a:srgbClr val="35FA7F"/>
      </a:hlink>
      <a:folHlink>
        <a:srgbClr val="BAFC85"/>
      </a:folHlink>
    </a:clrScheme>
    <a:fontScheme name="שובל אדים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שובל אדים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2B2A868B-6BC2-4B3E-98B9-1258F41035DE}"/>
    </a:ext>
  </a:extLst>
</a:theme>
</file>

<file path=ppt/theme/theme2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שובל אדים</Template>
  <TotalTime>777</TotalTime>
  <Words>905</Words>
  <Application>Microsoft Office PowerPoint</Application>
  <PresentationFormat>מסך רחב</PresentationFormat>
  <Paragraphs>105</Paragraphs>
  <Slides>16</Slides>
  <Notes>9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3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16</vt:i4>
      </vt:variant>
    </vt:vector>
  </HeadingPairs>
  <TitlesOfParts>
    <vt:vector size="20" baseType="lpstr">
      <vt:lpstr>Aptos</vt:lpstr>
      <vt:lpstr>Arial</vt:lpstr>
      <vt:lpstr>Century Gothic</vt:lpstr>
      <vt:lpstr>שובל אדים</vt:lpstr>
      <vt:lpstr>Rubik’s cube</vt:lpstr>
      <vt:lpstr>A little about the cube..</vt:lpstr>
      <vt:lpstr>Notations Of Solution</vt:lpstr>
      <vt:lpstr>The problem</vt:lpstr>
      <vt:lpstr>OUR METHOD</vt:lpstr>
      <vt:lpstr>classification of contour lines</vt:lpstr>
      <vt:lpstr>Line detection</vt:lpstr>
      <vt:lpstr>CLUSTERING LINES</vt:lpstr>
      <vt:lpstr>Color Identification</vt:lpstr>
      <vt:lpstr>Input String Generation</vt:lpstr>
      <vt:lpstr>Cube Solver Execution</vt:lpstr>
      <vt:lpstr>Result</vt:lpstr>
      <vt:lpstr>Result</vt:lpstr>
      <vt:lpstr>מצגת של PowerPoint‏</vt:lpstr>
      <vt:lpstr>Points for improvement</vt:lpstr>
      <vt:lpstr>מצגת של PowerPoint‏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Rubik’s cube</dc:title>
  <dc:creator>Omer Dor</dc:creator>
  <cp:lastModifiedBy>Omer Dor</cp:lastModifiedBy>
  <cp:revision>43</cp:revision>
  <dcterms:created xsi:type="dcterms:W3CDTF">2024-04-14T08:56:19Z</dcterms:created>
  <dcterms:modified xsi:type="dcterms:W3CDTF">2024-05-01T12:52:51Z</dcterms:modified>
</cp:coreProperties>
</file>